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94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9" r:id="rId12"/>
    <p:sldId id="270" r:id="rId13"/>
    <p:sldId id="271" r:id="rId14"/>
    <p:sldId id="272" r:id="rId15"/>
    <p:sldId id="268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804"/>
    <p:restoredTop sz="94674"/>
  </p:normalViewPr>
  <p:slideViewPr>
    <p:cSldViewPr snapToGrid="0" snapToObjects="1">
      <p:cViewPr varScale="1">
        <p:scale>
          <a:sx n="94" d="100"/>
          <a:sy n="94" d="100"/>
        </p:scale>
        <p:origin x="103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B3DAE3-1AB1-224C-9E07-AB92D52D31E2}" type="datetimeFigureOut">
              <a:rPr lang="en-US" smtClean="0"/>
              <a:t>5/9/20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EF5520-FB51-9F4A-9C8C-C62FFF50E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8084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>
                <a:latin typeface="Times New Roman" charset="0"/>
                <a:ea typeface="Times New Roman" charset="0"/>
                <a:cs typeface="Times New Roman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73806-0BCD-1F42-BAA8-2011034B3C6A}" type="datetimeFigureOut">
              <a:rPr lang="en-US" smtClean="0"/>
              <a:t>5/9/20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E91FEF2-9535-6649-9966-C0D43DCC741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73806-0BCD-1F42-BAA8-2011034B3C6A}" type="datetimeFigureOut">
              <a:rPr lang="en-US" smtClean="0"/>
              <a:t>5/9/20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E91FEF2-9535-6649-9966-C0D43DCC741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73806-0BCD-1F42-BAA8-2011034B3C6A}" type="datetimeFigureOut">
              <a:rPr lang="en-US" smtClean="0"/>
              <a:t>5/9/20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E91FEF2-9535-6649-9966-C0D43DCC741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73806-0BCD-1F42-BAA8-2011034B3C6A}" type="datetimeFigureOut">
              <a:rPr lang="en-US" smtClean="0"/>
              <a:t>5/9/20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E91FEF2-9535-6649-9966-C0D43DCC741C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73806-0BCD-1F42-BAA8-2011034B3C6A}" type="datetimeFigureOut">
              <a:rPr lang="en-US" smtClean="0"/>
              <a:t>5/9/20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E91FEF2-9535-6649-9966-C0D43DCC741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73806-0BCD-1F42-BAA8-2011034B3C6A}" type="datetimeFigureOut">
              <a:rPr lang="en-US" smtClean="0"/>
              <a:t>5/9/20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FEF2-9535-6649-9966-C0D43DCC741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73806-0BCD-1F42-BAA8-2011034B3C6A}" type="datetimeFigureOut">
              <a:rPr lang="en-US" smtClean="0"/>
              <a:t>5/9/20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FEF2-9535-6649-9966-C0D43DCC741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73806-0BCD-1F42-BAA8-2011034B3C6A}" type="datetimeFigureOut">
              <a:rPr lang="en-US" smtClean="0"/>
              <a:t>5/9/20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FEF2-9535-6649-9966-C0D43DCC741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51673806-0BCD-1F42-BAA8-2011034B3C6A}" type="datetimeFigureOut">
              <a:rPr lang="en-US" smtClean="0"/>
              <a:t>5/9/20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E91FEF2-9535-6649-9966-C0D43DCC741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73806-0BCD-1F42-BAA8-2011034B3C6A}" type="datetimeFigureOut">
              <a:rPr lang="en-US" smtClean="0"/>
              <a:t>5/9/20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FEF2-9535-6649-9966-C0D43DCC741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73806-0BCD-1F42-BAA8-2011034B3C6A}" type="datetimeFigureOut">
              <a:rPr lang="en-US" smtClean="0"/>
              <a:t>5/9/20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E91FEF2-9535-6649-9966-C0D43DCC741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73806-0BCD-1F42-BAA8-2011034B3C6A}" type="datetimeFigureOut">
              <a:rPr lang="en-US" smtClean="0"/>
              <a:t>5/9/20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FEF2-9535-6649-9966-C0D43DCC741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73806-0BCD-1F42-BAA8-2011034B3C6A}" type="datetimeFigureOut">
              <a:rPr lang="en-US" smtClean="0"/>
              <a:t>5/9/20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FEF2-9535-6649-9966-C0D43DCC741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73806-0BCD-1F42-BAA8-2011034B3C6A}" type="datetimeFigureOut">
              <a:rPr lang="en-US" smtClean="0"/>
              <a:t>5/9/20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FEF2-9535-6649-9966-C0D43DCC741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73806-0BCD-1F42-BAA8-2011034B3C6A}" type="datetimeFigureOut">
              <a:rPr lang="en-US" smtClean="0"/>
              <a:t>5/9/20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FEF2-9535-6649-9966-C0D43DCC741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73806-0BCD-1F42-BAA8-2011034B3C6A}" type="datetimeFigureOut">
              <a:rPr lang="en-US" smtClean="0"/>
              <a:t>5/9/20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FEF2-9535-6649-9966-C0D43DCC741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73806-0BCD-1F42-BAA8-2011034B3C6A}" type="datetimeFigureOut">
              <a:rPr lang="en-US" smtClean="0"/>
              <a:t>5/9/20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FEF2-9535-6649-9966-C0D43DCC741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defRPr>
            </a:lvl1pPr>
          </a:lstStyle>
          <a:p>
            <a:fld id="{51673806-0BCD-1F42-BAA8-2011034B3C6A}" type="datetimeFigureOut">
              <a:rPr lang="en-US" smtClean="0"/>
              <a:pPr/>
              <a:t>5/9/20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defRPr>
            </a:lvl1pPr>
          </a:lstStyle>
          <a:p>
            <a:fld id="{6E91FEF2-9535-6649-9966-C0D43DCC741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904737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295" r:id="rId1"/>
    <p:sldLayoutId id="2147484296" r:id="rId2"/>
    <p:sldLayoutId id="2147484297" r:id="rId3"/>
    <p:sldLayoutId id="2147484298" r:id="rId4"/>
    <p:sldLayoutId id="2147484299" r:id="rId5"/>
    <p:sldLayoutId id="2147484300" r:id="rId6"/>
    <p:sldLayoutId id="2147484301" r:id="rId7"/>
    <p:sldLayoutId id="2147484302" r:id="rId8"/>
    <p:sldLayoutId id="2147484303" r:id="rId9"/>
    <p:sldLayoutId id="2147484304" r:id="rId10"/>
    <p:sldLayoutId id="2147484305" r:id="rId11"/>
    <p:sldLayoutId id="2147484306" r:id="rId12"/>
    <p:sldLayoutId id="2147484307" r:id="rId13"/>
    <p:sldLayoutId id="2147484308" r:id="rId14"/>
    <p:sldLayoutId id="2147484309" r:id="rId15"/>
    <p:sldLayoutId id="2147484310" r:id="rId16"/>
    <p:sldLayoutId id="2147484311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Times New Roman" charset="0"/>
          <a:ea typeface="Times New Roman" charset="0"/>
          <a:cs typeface="Times New Roman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Times New Roman" charset="0"/>
          <a:ea typeface="Times New Roman" charset="0"/>
          <a:cs typeface="Times New Roman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Times New Roman" charset="0"/>
          <a:ea typeface="Times New Roman" charset="0"/>
          <a:cs typeface="Times New Roman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imes New Roman" charset="0"/>
          <a:ea typeface="Times New Roman" charset="0"/>
          <a:cs typeface="Times New Roman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Times New Roman" charset="0"/>
          <a:ea typeface="Times New Roman" charset="0"/>
          <a:cs typeface="Times New Roman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Times New Roman" charset="0"/>
          <a:ea typeface="Times New Roman" charset="0"/>
          <a:cs typeface="Times New Roman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Anaconda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SURP 2020 Python Bootcamp</a:t>
            </a:r>
          </a:p>
          <a:p>
            <a:r>
              <a:rPr lang="en-US" dirty="0"/>
              <a:t>Ohio State Astronomy </a:t>
            </a:r>
          </a:p>
          <a:p>
            <a:r>
              <a:rPr lang="en-US" dirty="0"/>
              <a:t>Slides by: James W. </a:t>
            </a:r>
            <a:r>
              <a:rPr lang="en-US" dirty="0" smtClean="0"/>
              <a:t>Johnson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00275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0321" y="2336872"/>
            <a:ext cx="5121039" cy="4267127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Problem: Randomly generate 10 (x, y) points, scatter plot them using </a:t>
            </a:r>
            <a:r>
              <a:rPr lang="en-US" dirty="0" err="1" smtClean="0"/>
              <a:t>matplotlib</a:t>
            </a:r>
            <a:r>
              <a:rPr lang="en-US" dirty="0" smtClean="0"/>
              <a:t>, and save the figure. </a:t>
            </a:r>
          </a:p>
          <a:p>
            <a:pPr lvl="1"/>
            <a:r>
              <a:rPr lang="en-US" dirty="0" err="1" smtClean="0"/>
              <a:t>numpy.random.random_sample</a:t>
            </a:r>
            <a:r>
              <a:rPr lang="en-US" dirty="0"/>
              <a:t> </a:t>
            </a:r>
            <a:endParaRPr lang="en-US" dirty="0" smtClean="0"/>
          </a:p>
          <a:p>
            <a:pPr lvl="1"/>
            <a:r>
              <a:rPr lang="en-US" dirty="0" err="1"/>
              <a:t>m</a:t>
            </a:r>
            <a:r>
              <a:rPr lang="en-US" dirty="0" err="1" smtClean="0"/>
              <a:t>atplotlib.pyplot.scatter</a:t>
            </a:r>
            <a:r>
              <a:rPr lang="en-US" dirty="0" smtClean="0"/>
              <a:t>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7900" y="1155700"/>
            <a:ext cx="5522469" cy="523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810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0321" y="2336872"/>
            <a:ext cx="5121039" cy="4267127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Problem: Randomly generate 10 (x, y) points, scatter plot them using </a:t>
            </a:r>
            <a:r>
              <a:rPr lang="en-US" dirty="0" err="1" smtClean="0"/>
              <a:t>matplotlib</a:t>
            </a:r>
            <a:r>
              <a:rPr lang="en-US" dirty="0" smtClean="0"/>
              <a:t>, and save the figure. </a:t>
            </a:r>
          </a:p>
          <a:p>
            <a:pPr lvl="1"/>
            <a:r>
              <a:rPr lang="en-US" dirty="0" err="1" smtClean="0"/>
              <a:t>numpy.random.random_sample</a:t>
            </a:r>
            <a:r>
              <a:rPr lang="en-US" dirty="0"/>
              <a:t> </a:t>
            </a:r>
            <a:endParaRPr lang="en-US" dirty="0" smtClean="0"/>
          </a:p>
          <a:p>
            <a:pPr lvl="1"/>
            <a:r>
              <a:rPr lang="en-US" dirty="0" err="1"/>
              <a:t>m</a:t>
            </a:r>
            <a:r>
              <a:rPr lang="en-US" dirty="0" err="1" smtClean="0"/>
              <a:t>atplotlib.pyplot.scatter</a:t>
            </a:r>
            <a:r>
              <a:rPr lang="en-US" dirty="0" smtClean="0"/>
              <a:t> </a:t>
            </a:r>
          </a:p>
          <a:p>
            <a:pPr lvl="1"/>
            <a:r>
              <a:rPr lang="en-US" dirty="0" err="1"/>
              <a:t>m</a:t>
            </a:r>
            <a:r>
              <a:rPr lang="en-US" dirty="0" err="1" smtClean="0"/>
              <a:t>atplotlib.pyplot.xlabel</a:t>
            </a:r>
            <a:r>
              <a:rPr lang="en-US" dirty="0" smtClean="0"/>
              <a:t>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3651" y="1656079"/>
            <a:ext cx="5760753" cy="4560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431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0321" y="2336872"/>
            <a:ext cx="5121039" cy="4267127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Problem: Randomly generate 10 (x, y) points, scatter plot them using </a:t>
            </a:r>
            <a:r>
              <a:rPr lang="en-US" dirty="0" err="1" smtClean="0"/>
              <a:t>matplotlib</a:t>
            </a:r>
            <a:r>
              <a:rPr lang="en-US" dirty="0" smtClean="0"/>
              <a:t>, and save the figure. </a:t>
            </a:r>
          </a:p>
          <a:p>
            <a:pPr lvl="1"/>
            <a:r>
              <a:rPr lang="en-US" dirty="0" err="1" smtClean="0"/>
              <a:t>numpy.random.random_sample</a:t>
            </a:r>
            <a:r>
              <a:rPr lang="en-US" dirty="0"/>
              <a:t> </a:t>
            </a:r>
            <a:endParaRPr lang="en-US" dirty="0" smtClean="0"/>
          </a:p>
          <a:p>
            <a:pPr lvl="1"/>
            <a:r>
              <a:rPr lang="en-US" dirty="0" err="1"/>
              <a:t>m</a:t>
            </a:r>
            <a:r>
              <a:rPr lang="en-US" dirty="0" err="1" smtClean="0"/>
              <a:t>atplotlib.pyplot.scatter</a:t>
            </a:r>
            <a:r>
              <a:rPr lang="en-US" dirty="0" smtClean="0"/>
              <a:t> </a:t>
            </a:r>
          </a:p>
          <a:p>
            <a:pPr lvl="1"/>
            <a:r>
              <a:rPr lang="en-US" dirty="0" err="1"/>
              <a:t>m</a:t>
            </a:r>
            <a:r>
              <a:rPr lang="en-US" dirty="0" err="1" smtClean="0"/>
              <a:t>atplotlib.pyplot.xlabel</a:t>
            </a:r>
            <a:r>
              <a:rPr lang="en-US" dirty="0" smtClean="0"/>
              <a:t> </a:t>
            </a:r>
          </a:p>
          <a:p>
            <a:pPr lvl="1"/>
            <a:r>
              <a:rPr lang="en-US" dirty="0" err="1"/>
              <a:t>m</a:t>
            </a:r>
            <a:r>
              <a:rPr lang="en-US" dirty="0" err="1" smtClean="0"/>
              <a:t>atplotlib.pyplot.ylabel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1360" y="1702086"/>
            <a:ext cx="5620247" cy="4552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589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0321" y="2336872"/>
            <a:ext cx="5121039" cy="4267127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Problem: Randomly generate 10 (x, y) points, scatter plot them using </a:t>
            </a:r>
            <a:r>
              <a:rPr lang="en-US" dirty="0" err="1" smtClean="0"/>
              <a:t>matplotlib</a:t>
            </a:r>
            <a:r>
              <a:rPr lang="en-US" dirty="0" smtClean="0"/>
              <a:t>, and save the figure. </a:t>
            </a:r>
          </a:p>
          <a:p>
            <a:pPr lvl="1"/>
            <a:r>
              <a:rPr lang="en-US" dirty="0" err="1" smtClean="0"/>
              <a:t>numpy.random.random_sample</a:t>
            </a:r>
            <a:r>
              <a:rPr lang="en-US" dirty="0"/>
              <a:t> </a:t>
            </a:r>
            <a:endParaRPr lang="en-US" dirty="0" smtClean="0"/>
          </a:p>
          <a:p>
            <a:pPr lvl="1"/>
            <a:r>
              <a:rPr lang="en-US" dirty="0" err="1"/>
              <a:t>m</a:t>
            </a:r>
            <a:r>
              <a:rPr lang="en-US" dirty="0" err="1" smtClean="0"/>
              <a:t>atplotlib.pyplot.scatter</a:t>
            </a:r>
            <a:r>
              <a:rPr lang="en-US" dirty="0" smtClean="0"/>
              <a:t> </a:t>
            </a:r>
          </a:p>
          <a:p>
            <a:pPr lvl="1"/>
            <a:r>
              <a:rPr lang="en-US" dirty="0" err="1"/>
              <a:t>m</a:t>
            </a:r>
            <a:r>
              <a:rPr lang="en-US" dirty="0" err="1" smtClean="0"/>
              <a:t>atplotlib.pyplot.xlabel</a:t>
            </a:r>
            <a:r>
              <a:rPr lang="en-US" dirty="0" smtClean="0"/>
              <a:t> </a:t>
            </a:r>
          </a:p>
          <a:p>
            <a:pPr lvl="1"/>
            <a:r>
              <a:rPr lang="en-US" dirty="0" err="1"/>
              <a:t>m</a:t>
            </a:r>
            <a:r>
              <a:rPr lang="en-US" dirty="0" err="1" smtClean="0"/>
              <a:t>atplotlib.pyplot.ylabel</a:t>
            </a:r>
            <a:endParaRPr lang="en-US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2417880" y="5059680"/>
            <a:ext cx="3230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The solution: </a:t>
            </a:r>
            <a:endParaRPr lang="en-US" sz="24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7848" y="2150763"/>
            <a:ext cx="5740400" cy="405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116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0321" y="2336872"/>
            <a:ext cx="5121039" cy="4267127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Problem: Randomly generate 10 (x, y) points, scatter plot them using </a:t>
            </a:r>
            <a:r>
              <a:rPr lang="en-US" dirty="0" err="1" smtClean="0"/>
              <a:t>matplotlib</a:t>
            </a:r>
            <a:r>
              <a:rPr lang="en-US" dirty="0" smtClean="0"/>
              <a:t>, and save the figure. </a:t>
            </a:r>
          </a:p>
          <a:p>
            <a:pPr lvl="1"/>
            <a:r>
              <a:rPr lang="en-US" dirty="0" err="1" smtClean="0"/>
              <a:t>numpy.random.random_sample</a:t>
            </a:r>
            <a:r>
              <a:rPr lang="en-US" dirty="0"/>
              <a:t> </a:t>
            </a:r>
            <a:endParaRPr lang="en-US" dirty="0" smtClean="0"/>
          </a:p>
          <a:p>
            <a:pPr lvl="1"/>
            <a:r>
              <a:rPr lang="en-US" dirty="0" err="1"/>
              <a:t>m</a:t>
            </a:r>
            <a:r>
              <a:rPr lang="en-US" dirty="0" err="1" smtClean="0"/>
              <a:t>atplotlib.pyplot.scatter</a:t>
            </a:r>
            <a:r>
              <a:rPr lang="en-US" dirty="0" smtClean="0"/>
              <a:t> </a:t>
            </a:r>
          </a:p>
          <a:p>
            <a:pPr lvl="1"/>
            <a:r>
              <a:rPr lang="en-US" dirty="0" err="1"/>
              <a:t>m</a:t>
            </a:r>
            <a:r>
              <a:rPr lang="en-US" dirty="0" err="1" smtClean="0"/>
              <a:t>atplotlib.pyplot.xlabel</a:t>
            </a:r>
            <a:r>
              <a:rPr lang="en-US" dirty="0" smtClean="0"/>
              <a:t> </a:t>
            </a:r>
          </a:p>
          <a:p>
            <a:pPr lvl="1"/>
            <a:r>
              <a:rPr lang="en-US" dirty="0" err="1"/>
              <a:t>m</a:t>
            </a:r>
            <a:r>
              <a:rPr lang="en-US" dirty="0" err="1" smtClean="0"/>
              <a:t>atplotlib.pyplot.ylabel</a:t>
            </a:r>
            <a:endParaRPr lang="en-US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2417880" y="5059680"/>
            <a:ext cx="3230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The output: </a:t>
            </a:r>
            <a:endParaRPr lang="en-US" sz="24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1360" y="2115820"/>
            <a:ext cx="5854700" cy="439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263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Plotting</a:t>
            </a:r>
            <a:r>
              <a:rPr lang="en-US" smtClean="0"/>
              <a:t>: Some </a:t>
            </a:r>
            <a:r>
              <a:rPr lang="en-US" dirty="0" smtClean="0"/>
              <a:t>Useful </a:t>
            </a:r>
            <a:r>
              <a:rPr lang="en-US" dirty="0" err="1" smtClean="0"/>
              <a:t>Matplotlib</a:t>
            </a:r>
            <a:r>
              <a:rPr lang="en-US" dirty="0" smtClean="0"/>
              <a:t>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0321" y="2336873"/>
            <a:ext cx="4094879" cy="3599316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/>
              <a:t>pyplot.scatter</a:t>
            </a:r>
            <a:r>
              <a:rPr lang="en-US" dirty="0" smtClean="0"/>
              <a:t>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p</a:t>
            </a:r>
            <a:r>
              <a:rPr lang="en-US" dirty="0" err="1" smtClean="0"/>
              <a:t>yplot.plot</a:t>
            </a:r>
            <a:r>
              <a:rPr lang="en-US" dirty="0" smtClean="0"/>
              <a:t>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p</a:t>
            </a:r>
            <a:r>
              <a:rPr lang="en-US" dirty="0" err="1" smtClean="0"/>
              <a:t>yplot.fill_between</a:t>
            </a:r>
            <a:r>
              <a:rPr lang="en-US" dirty="0" smtClean="0"/>
              <a:t>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/>
              <a:t>pyplot.errorbar</a:t>
            </a:r>
            <a:r>
              <a:rPr lang="en-US" dirty="0" smtClean="0"/>
              <a:t>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p</a:t>
            </a:r>
            <a:r>
              <a:rPr lang="en-US" dirty="0" err="1" smtClean="0"/>
              <a:t>yplot.legend</a:t>
            </a:r>
            <a:r>
              <a:rPr lang="en-US" dirty="0" smtClean="0"/>
              <a:t>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p</a:t>
            </a:r>
            <a:r>
              <a:rPr lang="en-US" dirty="0" err="1" smtClean="0"/>
              <a:t>yplot.subplots</a:t>
            </a:r>
            <a:r>
              <a:rPr lang="en-US" dirty="0" smtClean="0"/>
              <a:t>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/>
              <a:t>pyplot.xlabel</a:t>
            </a:r>
            <a:r>
              <a:rPr lang="en-US" dirty="0" smtClean="0"/>
              <a:t>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/>
              <a:t>pyplot.ylabel</a:t>
            </a:r>
            <a:r>
              <a:rPr lang="en-US" dirty="0" smtClean="0"/>
              <a:t> 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029200" y="2423196"/>
            <a:ext cx="6675120" cy="41808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dirty="0" smtClean="0"/>
              <a:t>The plotting functions in </a:t>
            </a:r>
            <a:r>
              <a:rPr lang="en-US" dirty="0" err="1" smtClean="0"/>
              <a:t>pyplot</a:t>
            </a:r>
            <a:r>
              <a:rPr lang="en-US" dirty="0" smtClean="0"/>
              <a:t> have the same signature when working with a subplot (e.g. </a:t>
            </a:r>
            <a:r>
              <a:rPr lang="en-US" dirty="0" err="1" smtClean="0"/>
              <a:t>ax.scatter</a:t>
            </a:r>
            <a:r>
              <a:rPr lang="en-US" dirty="0" smtClean="0"/>
              <a:t>, </a:t>
            </a:r>
            <a:r>
              <a:rPr lang="en-US" dirty="0" err="1" smtClean="0"/>
              <a:t>ax.plot</a:t>
            </a:r>
            <a:r>
              <a:rPr lang="en-US" dirty="0" smtClean="0"/>
              <a:t>, </a:t>
            </a:r>
            <a:r>
              <a:rPr lang="en-US" dirty="0" err="1" smtClean="0"/>
              <a:t>ax.errorbar</a:t>
            </a:r>
            <a:r>
              <a:rPr lang="en-US" dirty="0" smtClean="0"/>
              <a:t>).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dirty="0" smtClean="0"/>
              <a:t>Subplots are more flexible than calling </a:t>
            </a:r>
            <a:r>
              <a:rPr lang="en-US" dirty="0" err="1" smtClean="0"/>
              <a:t>pyplot</a:t>
            </a:r>
            <a:r>
              <a:rPr lang="en-US" dirty="0" smtClean="0"/>
              <a:t> directly, and can be made with: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en-US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dirty="0" smtClean="0"/>
              <a:t>fig = </a:t>
            </a:r>
            <a:r>
              <a:rPr lang="en-US" dirty="0" err="1" smtClean="0"/>
              <a:t>plt.figure</a:t>
            </a:r>
            <a:r>
              <a:rPr lang="en-US" dirty="0" smtClean="0"/>
              <a:t>(</a:t>
            </a:r>
            <a:r>
              <a:rPr lang="mr-IN" dirty="0" smtClean="0"/>
              <a:t>…</a:t>
            </a:r>
            <a:r>
              <a:rPr lang="en-US" dirty="0" smtClean="0"/>
              <a:t>)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dirty="0" smtClean="0"/>
              <a:t>ax = </a:t>
            </a:r>
            <a:r>
              <a:rPr lang="en-US" dirty="0" err="1" smtClean="0"/>
              <a:t>fig.add_subplot</a:t>
            </a:r>
            <a:r>
              <a:rPr lang="en-US" dirty="0" smtClean="0"/>
              <a:t>(</a:t>
            </a:r>
            <a:r>
              <a:rPr lang="mr-IN" dirty="0" smtClean="0"/>
              <a:t>…</a:t>
            </a:r>
            <a:r>
              <a:rPr lang="en-US" dirty="0" smtClean="0"/>
              <a:t>)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dirty="0" err="1" smtClean="0"/>
              <a:t>ax.set_xlabel</a:t>
            </a:r>
            <a:r>
              <a:rPr lang="en-US" dirty="0" smtClean="0"/>
              <a:t>(“x”)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dirty="0" err="1"/>
              <a:t>a</a:t>
            </a:r>
            <a:r>
              <a:rPr lang="en-US" dirty="0" err="1" smtClean="0"/>
              <a:t>x.set_ylabel</a:t>
            </a:r>
            <a:r>
              <a:rPr lang="en-US" dirty="0" smtClean="0"/>
              <a:t>(“y”)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en-US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5830004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Anaconda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0321" y="2364168"/>
            <a:ext cx="4887966" cy="4036631"/>
          </a:xfrm>
        </p:spPr>
        <p:txBody>
          <a:bodyPr/>
          <a:lstStyle/>
          <a:p>
            <a:r>
              <a:rPr lang="en-US" dirty="0" smtClean="0"/>
              <a:t>These really big </a:t>
            </a:r>
            <a:r>
              <a:rPr lang="mr-IN" dirty="0" smtClean="0"/>
              <a:t>–</a:t>
            </a:r>
            <a:r>
              <a:rPr lang="en-US" dirty="0" smtClean="0"/>
              <a:t> no seriously like </a:t>
            </a:r>
            <a:r>
              <a:rPr lang="en-US" i="1" dirty="0" smtClean="0"/>
              <a:t>really </a:t>
            </a:r>
            <a:r>
              <a:rPr lang="en-US" dirty="0" smtClean="0"/>
              <a:t>big </a:t>
            </a:r>
            <a:r>
              <a:rPr lang="mr-IN" dirty="0" smtClean="0"/>
              <a:t>–</a:t>
            </a:r>
            <a:r>
              <a:rPr lang="en-US" dirty="0" smtClean="0"/>
              <a:t> snakes from South America </a:t>
            </a:r>
          </a:p>
          <a:p>
            <a:endParaRPr lang="en-US" dirty="0"/>
          </a:p>
          <a:p>
            <a:r>
              <a:rPr lang="en-US" dirty="0" smtClean="0"/>
              <a:t>Like 30 feet long dude </a:t>
            </a:r>
          </a:p>
          <a:p>
            <a:endParaRPr lang="en-US" dirty="0"/>
          </a:p>
          <a:p>
            <a:r>
              <a:rPr lang="en-US" dirty="0" smtClean="0"/>
              <a:t>Don’t hurt people as much as the movies would suggest, but still a few meanies out there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8288" y="2947917"/>
            <a:ext cx="5968683" cy="2862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7978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Whoops Wrong Anaconda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0321" y="2238233"/>
            <a:ext cx="5065386" cy="43399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A package manager for python</a:t>
            </a:r>
          </a:p>
          <a:p>
            <a:pPr lvl="1"/>
            <a:r>
              <a:rPr lang="en-US" dirty="0" smtClean="0"/>
              <a:t>Terminal: </a:t>
            </a:r>
            <a:r>
              <a:rPr lang="en-US" i="1" dirty="0" err="1" smtClean="0"/>
              <a:t>conda</a:t>
            </a:r>
            <a:r>
              <a:rPr lang="en-US" dirty="0" smtClean="0"/>
              <a:t>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Comes with </a:t>
            </a:r>
            <a:r>
              <a:rPr lang="en-US" dirty="0" err="1" smtClean="0"/>
              <a:t>NumPy</a:t>
            </a:r>
            <a:r>
              <a:rPr lang="en-US" dirty="0" smtClean="0"/>
              <a:t>, </a:t>
            </a:r>
            <a:r>
              <a:rPr lang="en-US" dirty="0" err="1" smtClean="0"/>
              <a:t>SciPy</a:t>
            </a:r>
            <a:r>
              <a:rPr lang="en-US" dirty="0" smtClean="0"/>
              <a:t>, </a:t>
            </a:r>
            <a:r>
              <a:rPr lang="en-US" dirty="0" err="1" smtClean="0"/>
              <a:t>Matplotlib</a:t>
            </a:r>
            <a:r>
              <a:rPr lang="en-US" dirty="0" smtClean="0"/>
              <a:t>, Pandas, etc. 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Even if you didn’t know about anaconda, chances are you’re already using it anyway if you’ve used these packages before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5132" y="2827251"/>
            <a:ext cx="5248863" cy="2618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5358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NumPy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0321" y="2336872"/>
            <a:ext cx="10790319" cy="4226487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Perhaps the most widely used python distribution 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Contains </a:t>
            </a:r>
          </a:p>
          <a:p>
            <a:pPr lvl="1"/>
            <a:r>
              <a:rPr lang="en-US" dirty="0" smtClean="0"/>
              <a:t>An N-dimensional array object </a:t>
            </a:r>
          </a:p>
          <a:p>
            <a:pPr lvl="1"/>
            <a:r>
              <a:rPr lang="en-US" dirty="0" smtClean="0"/>
              <a:t>A highly optimized mathematical library (including linear algebra routines) </a:t>
            </a:r>
          </a:p>
          <a:p>
            <a:pPr lvl="1"/>
            <a:r>
              <a:rPr lang="en-US" dirty="0" smtClean="0"/>
              <a:t>Fast Fourier Transforms (FFTs) 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Some common functions: </a:t>
            </a:r>
            <a:r>
              <a:rPr lang="en-US" dirty="0" err="1" smtClean="0"/>
              <a:t>linspace</a:t>
            </a:r>
            <a:r>
              <a:rPr lang="en-US" dirty="0" smtClean="0"/>
              <a:t>, </a:t>
            </a:r>
            <a:r>
              <a:rPr lang="en-US" dirty="0" err="1" smtClean="0"/>
              <a:t>logspace</a:t>
            </a:r>
            <a:r>
              <a:rPr lang="en-US" dirty="0" smtClean="0"/>
              <a:t>, </a:t>
            </a:r>
            <a:r>
              <a:rPr lang="en-US" dirty="0" err="1" smtClean="0"/>
              <a:t>arange</a:t>
            </a:r>
            <a:r>
              <a:rPr lang="en-US" dirty="0" smtClean="0"/>
              <a:t>, sin/cos/tan/etc., where, </a:t>
            </a:r>
            <a:r>
              <a:rPr lang="en-US" dirty="0" err="1" smtClean="0"/>
              <a:t>genfromtxt</a:t>
            </a:r>
            <a:r>
              <a:rPr lang="en-US" dirty="0" smtClean="0"/>
              <a:t>, </a:t>
            </a:r>
            <a:r>
              <a:rPr lang="en-US" dirty="0" err="1" smtClean="0"/>
              <a:t>savetxt</a:t>
            </a:r>
            <a:r>
              <a:rPr lang="en-US" dirty="0" smtClean="0"/>
              <a:t>, </a:t>
            </a:r>
            <a:r>
              <a:rPr lang="en-US" dirty="0" err="1" smtClean="0"/>
              <a:t>argsort</a:t>
            </a:r>
            <a:r>
              <a:rPr lang="en-US" dirty="0" smtClean="0"/>
              <a:t>, </a:t>
            </a:r>
            <a:r>
              <a:rPr lang="en-US" dirty="0" err="1" smtClean="0"/>
              <a:t>isnan</a:t>
            </a:r>
            <a:r>
              <a:rPr lang="en-US" dirty="0" smtClean="0"/>
              <a:t>/</a:t>
            </a:r>
            <a:r>
              <a:rPr lang="en-US" dirty="0" err="1" smtClean="0"/>
              <a:t>isinf</a:t>
            </a:r>
            <a:r>
              <a:rPr lang="en-US" dirty="0" smtClean="0"/>
              <a:t>/</a:t>
            </a:r>
            <a:r>
              <a:rPr lang="en-US" dirty="0" err="1" smtClean="0"/>
              <a:t>isreal</a:t>
            </a:r>
            <a:r>
              <a:rPr lang="en-US" dirty="0" smtClean="0"/>
              <a:t>, zeros, histogram, </a:t>
            </a:r>
            <a:r>
              <a:rPr lang="en-US" dirty="0" err="1" smtClean="0"/>
              <a:t>linalg.X</a:t>
            </a:r>
            <a:r>
              <a:rPr lang="en-US" dirty="0" smtClean="0"/>
              <a:t>, and the list definitely goes on. 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8921908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SciPy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0321" y="2336872"/>
            <a:ext cx="9613861" cy="4236648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Widely used throughout STEM fields 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Contains </a:t>
            </a:r>
          </a:p>
          <a:p>
            <a:pPr lvl="1"/>
            <a:r>
              <a:rPr lang="en-US" dirty="0" smtClean="0"/>
              <a:t>Numerical integration </a:t>
            </a:r>
          </a:p>
          <a:p>
            <a:pPr lvl="1"/>
            <a:r>
              <a:rPr lang="en-US" dirty="0" smtClean="0"/>
              <a:t>Interpolation </a:t>
            </a:r>
          </a:p>
          <a:p>
            <a:pPr lvl="1"/>
            <a:r>
              <a:rPr lang="en-US" dirty="0" smtClean="0"/>
              <a:t>Optimization </a:t>
            </a:r>
          </a:p>
          <a:p>
            <a:pPr lvl="1"/>
            <a:r>
              <a:rPr lang="en-US" dirty="0" smtClean="0"/>
              <a:t>Linear Algebra </a:t>
            </a:r>
          </a:p>
          <a:p>
            <a:pPr lvl="1"/>
            <a:r>
              <a:rPr lang="en-US" dirty="0" smtClean="0"/>
              <a:t>Statistics 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 smtClean="0"/>
              <a:t>Some popular functions: </a:t>
            </a:r>
            <a:r>
              <a:rPr lang="en-US" dirty="0" err="1" smtClean="0"/>
              <a:t>interpolate.X</a:t>
            </a:r>
            <a:r>
              <a:rPr lang="en-US" dirty="0" smtClean="0"/>
              <a:t>, </a:t>
            </a:r>
            <a:r>
              <a:rPr lang="en-US" dirty="0" err="1" smtClean="0"/>
              <a:t>optimize.X</a:t>
            </a:r>
            <a:r>
              <a:rPr lang="en-US" dirty="0" smtClean="0"/>
              <a:t>, </a:t>
            </a:r>
            <a:r>
              <a:rPr lang="en-US" dirty="0" err="1" smtClean="0"/>
              <a:t>integrate.X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996852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Matplotlib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0321" y="2336872"/>
            <a:ext cx="10678559" cy="4114727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One of the most widely used plotting packages </a:t>
            </a:r>
          </a:p>
          <a:p>
            <a:pPr lvl="1"/>
            <a:r>
              <a:rPr lang="en-US" dirty="0" err="1" smtClean="0"/>
              <a:t>Seaborn</a:t>
            </a:r>
            <a:r>
              <a:rPr lang="en-US" dirty="0" smtClean="0"/>
              <a:t> is also popular 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If you’re using </a:t>
            </a:r>
            <a:r>
              <a:rPr lang="en-US" dirty="0" err="1" smtClean="0"/>
              <a:t>matplotlib</a:t>
            </a:r>
            <a:r>
              <a:rPr lang="en-US" dirty="0" smtClean="0"/>
              <a:t> as an astronomer, chances are you’re using </a:t>
            </a:r>
            <a:r>
              <a:rPr lang="en-US" dirty="0" err="1" smtClean="0"/>
              <a:t>pyplot</a:t>
            </a:r>
            <a:r>
              <a:rPr lang="en-US" dirty="0" smtClean="0"/>
              <a:t>. 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Some popular functions: </a:t>
            </a:r>
            <a:r>
              <a:rPr lang="en-US" dirty="0" err="1" smtClean="0"/>
              <a:t>pyplot.plot</a:t>
            </a:r>
            <a:r>
              <a:rPr lang="en-US" dirty="0" smtClean="0"/>
              <a:t>, </a:t>
            </a:r>
            <a:r>
              <a:rPr lang="en-US" dirty="0" err="1" smtClean="0"/>
              <a:t>pyplot.scatter</a:t>
            </a:r>
            <a:r>
              <a:rPr lang="en-US" dirty="0" smtClean="0"/>
              <a:t>, </a:t>
            </a:r>
            <a:r>
              <a:rPr lang="en-US" dirty="0" err="1" smtClean="0"/>
              <a:t>pyplot.errorbar</a:t>
            </a:r>
            <a:r>
              <a:rPr lang="en-US" dirty="0" smtClean="0"/>
              <a:t>, </a:t>
            </a:r>
            <a:r>
              <a:rPr lang="en-US" dirty="0" err="1" smtClean="0"/>
              <a:t>pyplot.imshow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5720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Bottom 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0321" y="2336872"/>
            <a:ext cx="10810639" cy="4256967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You have a wealth of tools at your disposal through Anaconda.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Questions about how to use a specific function and what happens under the hood can usually be answered by its documentation. 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With the number of tools available, there are many ways to write the same program.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4020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0321" y="2336872"/>
            <a:ext cx="5121039" cy="4267127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Problem: Randomly generate 10 (x, y) points, scatter plot them using </a:t>
            </a:r>
            <a:r>
              <a:rPr lang="en-US" dirty="0" err="1" smtClean="0"/>
              <a:t>matplotlib</a:t>
            </a:r>
            <a:r>
              <a:rPr lang="en-US" dirty="0" smtClean="0"/>
              <a:t>, and save the figure.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9597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0321" y="2336872"/>
            <a:ext cx="5121039" cy="4267127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Problem: Randomly generate 10 (x, y) points, </a:t>
            </a:r>
            <a:r>
              <a:rPr lang="en-US" dirty="0"/>
              <a:t>scatter </a:t>
            </a:r>
            <a:r>
              <a:rPr lang="en-US" dirty="0" smtClean="0"/>
              <a:t>plot them using </a:t>
            </a:r>
            <a:r>
              <a:rPr lang="en-US" dirty="0" err="1" smtClean="0"/>
              <a:t>matplotlib</a:t>
            </a:r>
            <a:r>
              <a:rPr lang="en-US" dirty="0" smtClean="0"/>
              <a:t>, and save the figure. </a:t>
            </a:r>
          </a:p>
          <a:p>
            <a:pPr lvl="1"/>
            <a:r>
              <a:rPr lang="en-US" dirty="0" err="1" smtClean="0"/>
              <a:t>numpy.random.random_sample</a:t>
            </a:r>
            <a:r>
              <a:rPr lang="en-US" dirty="0"/>
              <a:t> </a:t>
            </a:r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851" y="2191469"/>
            <a:ext cx="5505869" cy="4149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6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Berlin</Template>
  <TotalTime>229</TotalTime>
  <Words>540</Words>
  <Application>Microsoft Macintosh PowerPoint</Application>
  <PresentationFormat>Widescreen</PresentationFormat>
  <Paragraphs>104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Times New Roman</vt:lpstr>
      <vt:lpstr>Trebuchet MS</vt:lpstr>
      <vt:lpstr>Berlin</vt:lpstr>
      <vt:lpstr>Anaconda</vt:lpstr>
      <vt:lpstr>Anaconda</vt:lpstr>
      <vt:lpstr>Whoops Wrong Anaconda </vt:lpstr>
      <vt:lpstr>NumPy</vt:lpstr>
      <vt:lpstr>SciPy</vt:lpstr>
      <vt:lpstr>Matplotlib</vt:lpstr>
      <vt:lpstr>Bottom Line</vt:lpstr>
      <vt:lpstr>Example</vt:lpstr>
      <vt:lpstr>Example</vt:lpstr>
      <vt:lpstr>Example</vt:lpstr>
      <vt:lpstr>Example</vt:lpstr>
      <vt:lpstr>Example</vt:lpstr>
      <vt:lpstr>Example</vt:lpstr>
      <vt:lpstr>Example</vt:lpstr>
      <vt:lpstr>Plotting: Some Useful Matplotlib Functions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Johnson, James William</dc:creator>
  <cp:lastModifiedBy>Johnson, James William</cp:lastModifiedBy>
  <cp:revision>105</cp:revision>
  <cp:lastPrinted>2020-04-20T19:45:36Z</cp:lastPrinted>
  <dcterms:created xsi:type="dcterms:W3CDTF">2020-02-27T18:08:37Z</dcterms:created>
  <dcterms:modified xsi:type="dcterms:W3CDTF">2020-05-09T20:45:38Z</dcterms:modified>
</cp:coreProperties>
</file>